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1094" r:id="rId3"/>
    <p:sldId id="1095" r:id="rId4"/>
    <p:sldId id="1097" r:id="rId5"/>
    <p:sldId id="951" r:id="rId6"/>
    <p:sldId id="1102" r:id="rId7"/>
    <p:sldId id="1106" r:id="rId8"/>
    <p:sldId id="830" r:id="rId9"/>
    <p:sldId id="1103" r:id="rId10"/>
    <p:sldId id="835" r:id="rId11"/>
    <p:sldId id="902" r:id="rId12"/>
    <p:sldId id="841" r:id="rId13"/>
    <p:sldId id="842" r:id="rId14"/>
    <p:sldId id="844" r:id="rId15"/>
    <p:sldId id="850" r:id="rId16"/>
    <p:sldId id="853" r:id="rId17"/>
    <p:sldId id="744" r:id="rId18"/>
    <p:sldId id="1128" r:id="rId19"/>
    <p:sldId id="904" r:id="rId20"/>
    <p:sldId id="1113" r:id="rId21"/>
    <p:sldId id="857" r:id="rId22"/>
    <p:sldId id="858" r:id="rId23"/>
    <p:sldId id="1123" r:id="rId24"/>
    <p:sldId id="1124" r:id="rId25"/>
    <p:sldId id="933" r:id="rId26"/>
    <p:sldId id="1125" r:id="rId27"/>
    <p:sldId id="1126" r:id="rId28"/>
    <p:sldId id="1127" r:id="rId29"/>
    <p:sldId id="937" r:id="rId30"/>
    <p:sldId id="1059" r:id="rId31"/>
    <p:sldId id="1122" r:id="rId32"/>
    <p:sldId id="1063" r:id="rId33"/>
    <p:sldId id="1064" r:id="rId34"/>
    <p:sldId id="1062" r:id="rId35"/>
    <p:sldId id="1129" r:id="rId3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/>
    <p:restoredTop sz="95928"/>
  </p:normalViewPr>
  <p:slideViewPr>
    <p:cSldViewPr snapToGrid="0">
      <p:cViewPr varScale="1">
        <p:scale>
          <a:sx n="125" d="100"/>
          <a:sy n="125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89DA-B773-1046-92CA-32B2387C799D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B2CE-5203-BC4A-B757-179B786A73C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663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C03D-1A9C-494B-87DE-2BB18B803F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C03D-1A9C-494B-87DE-2BB18B803F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C03D-1A9C-494B-87DE-2BB18B803F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0E72E-6640-284A-B8AB-DDCB111A109D}" type="slidenum">
              <a:rPr lang="en-US"/>
              <a:pPr/>
              <a:t>10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91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14365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A59D5-984C-9444-B550-0ACB7ADF97D2}" type="slidenum">
              <a:rPr lang="en-US"/>
              <a:pPr/>
              <a:t>17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91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25408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C03D-1A9C-494B-87DE-2BB18B803F6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1607-F4CA-F080-041A-B5651577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E91CF-402A-7CDB-553C-2C0D83FA6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8551-8136-399E-DB74-C26FD917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7EF1-4853-8741-35C7-F3157315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0458D-D324-E578-458D-1E9DE05D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575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032A-2AF1-4B09-F17B-918C48DE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74C91-62A9-57FE-8B04-F099DA01B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F6B2-1610-D83D-C54C-70AC2FC3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635C-3B98-B629-4196-04386609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C76C-261F-08D2-204C-436D13CA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5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7F871-36BB-D41F-FE50-3B4E0A8EE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B2AA3-CFD5-BFF4-7DFB-705FC7C22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F493-5575-9CC9-B7F2-6D99ACAB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C3BA-D727-9D55-57F7-7A9AA407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A5C9-9CE0-5AB5-B172-23A91C54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861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May, 30th 2007</a:t>
            </a:r>
            <a:endParaRPr lang="en-US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6C1AACF-A05F-3E42-AA44-A9BD204F5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575D-4B8C-87BC-790B-AE76DE9F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0525-048B-E3C6-323E-CCC2EB0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D2114-2CF0-D175-59E8-F1543FDB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832B8-C861-987A-0FC5-0FAF0850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DFFB9-FA23-5DF5-14BF-7193B9ED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75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9258-762F-71D4-3389-37AC121A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ED931-CB30-D41B-E1F1-BE079846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74EB-3656-62BF-32F7-0713A66D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4F2C-416F-88D6-607D-6A78416F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A3D5-70E7-B98E-64BA-6E2A111E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547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23F6-D19C-4F38-E6DA-6029F4DD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9220-6DDB-8CA6-8945-13366237B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55736-7AB4-9FE1-9EB2-DA84B60EB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6ABB2-2940-09CC-705A-131357F7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C43D5-1960-CFE1-55A5-458723AD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1B7A5-09BF-775D-437D-241ED178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53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BFCC-1903-ABC2-8351-2B147D88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355F-F05E-ABAB-1ACC-1D9D82C1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12F2A-C5AE-8C65-8D63-78E68BCE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09BFF-3404-8C8F-8214-63163AB0A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6A9F4-C744-B1B5-3ED0-1B93EE7B9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8A968-6955-7696-67D2-51518E00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2A9AB-987C-3B32-52E2-67F56F2B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B218F-C209-9061-2514-D405BAF7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32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960-D394-5821-7BE1-935FC87D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C2082-3F93-C727-F878-DE52AC58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9007A-EA7D-D790-2E9B-90752170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2DC15-456B-03BD-4E5A-62DEEDB7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838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CB9A2-DD5F-6B8C-B260-D816955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69EEB-5F5A-F7C3-B909-BA6E0284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5E7CD-2679-7488-98CB-BD0C2485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03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09BB-BB6E-4718-2804-DD3CDFBC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17CB-D05E-9DC0-3F14-B201AE82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F3A97-E7F3-D896-0BC7-FF504570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F662D-1DA4-0A6E-2E61-F413906D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B08F0-FA56-A82A-3B7B-E5334493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639EF-2247-EE6E-DCE7-2D2CDEC4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574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98B-EFE0-DA5A-D509-FED640EB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5DD45-B4B0-C939-9CCE-B50D6E0FC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CB24-F8EF-1BE9-C7E8-016331AD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CA00-EABB-DA81-D953-873AB1C6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2E467-1A8A-034C-A127-2AE002F4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BE363-7AF2-3BB2-D134-06F1FF2F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159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3F9AB-FA4E-C1B3-ACBF-1F5BABD9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F0C5-10E0-0D26-DB0E-C81A50BD6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07D6-2B85-8323-6AA8-82DB2F71C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B55C-E8A1-6F47-B243-F43FB48FE989}" type="datetimeFigureOut">
              <a:rPr lang="en-CH" smtClean="0"/>
              <a:t>19.11.24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260B-AFCF-FD26-8D68-2A68AC7A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6C72-F007-646B-1300-B9339A82B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1991-5545-784E-ACCD-02AC11A48AF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960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B34B-610E-9A43-8099-1FD2C7D12DDE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Female Reproductive Endocrinology</a:t>
            </a:r>
          </a:p>
        </p:txBody>
      </p:sp>
    </p:spTree>
    <p:extLst>
      <p:ext uri="{BB962C8B-B14F-4D97-AF65-F5344CB8AC3E}">
        <p14:creationId xmlns:p14="http://schemas.microsoft.com/office/powerpoint/2010/main" val="257636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877F-E974-5542-9DC0-0ADEDF061003}" type="slidenum">
              <a:rPr lang="en-US"/>
              <a:pPr/>
              <a:t>10</a:t>
            </a:fld>
            <a:endParaRPr lang="en-US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Role of LH in Ovarian Function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Follicular steroidogenesis</a:t>
            </a:r>
          </a:p>
          <a:p>
            <a:pPr lvl="1"/>
            <a:r>
              <a:rPr lang="en-US" dirty="0"/>
              <a:t>Stimulation of androgen synthesis by theca cells</a:t>
            </a:r>
          </a:p>
          <a:p>
            <a:r>
              <a:rPr lang="en-US" dirty="0"/>
              <a:t>Follicular maturation</a:t>
            </a:r>
          </a:p>
          <a:p>
            <a:pPr lvl="1"/>
            <a:r>
              <a:rPr lang="en-US" dirty="0"/>
              <a:t>Can support terminal stages of follicular maturation</a:t>
            </a:r>
          </a:p>
          <a:p>
            <a:r>
              <a:rPr lang="en-US" dirty="0"/>
              <a:t>Ovulation</a:t>
            </a:r>
          </a:p>
          <a:p>
            <a:pPr lvl="1"/>
            <a:r>
              <a:rPr lang="en-US" dirty="0"/>
              <a:t>Resumption of meiosis</a:t>
            </a:r>
          </a:p>
          <a:p>
            <a:pPr lvl="1"/>
            <a:r>
              <a:rPr lang="en-US" dirty="0"/>
              <a:t>Ovulation</a:t>
            </a:r>
          </a:p>
          <a:p>
            <a:pPr lvl="1"/>
            <a:r>
              <a:rPr lang="en-US" dirty="0"/>
              <a:t>Luteinization</a:t>
            </a:r>
          </a:p>
          <a:p>
            <a:r>
              <a:rPr lang="en-US" dirty="0"/>
              <a:t>Maintenance of luteal function</a:t>
            </a:r>
          </a:p>
        </p:txBody>
      </p:sp>
    </p:spTree>
    <p:extLst>
      <p:ext uri="{BB962C8B-B14F-4D97-AF65-F5344CB8AC3E}">
        <p14:creationId xmlns:p14="http://schemas.microsoft.com/office/powerpoint/2010/main" val="178378575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0D4A-4675-0A4E-A9F1-FBE92E07C4A4}" type="slidenum">
              <a:rPr lang="en-US"/>
              <a:pPr/>
              <a:t>11</a:t>
            </a:fld>
            <a:endParaRPr lang="en-US"/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Ovarian Follicles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1690688"/>
            <a:ext cx="11415713" cy="4572000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sz="2000" dirty="0"/>
              <a:t>sac-like structures in the ovaries</a:t>
            </a:r>
          </a:p>
          <a:p>
            <a:endParaRPr lang="en-US" sz="2000" dirty="0"/>
          </a:p>
          <a:p>
            <a:r>
              <a:rPr lang="en-US" sz="2000" dirty="0"/>
              <a:t>Follicle consists of an immature egg (</a:t>
            </a:r>
            <a:r>
              <a:rPr lang="en-US" sz="2000" u="sng" dirty="0"/>
              <a:t>oocyte</a:t>
            </a:r>
            <a:r>
              <a:rPr lang="en-US" sz="2000" dirty="0"/>
              <a:t>) surrounded by several follicle cells named according to its stage of development. </a:t>
            </a:r>
          </a:p>
          <a:p>
            <a:endParaRPr lang="en-US" sz="2000" dirty="0"/>
          </a:p>
          <a:p>
            <a:r>
              <a:rPr lang="en-US" sz="2000" dirty="0"/>
              <a:t>Follicle cells support/nourish ova, secrete estrogen.</a:t>
            </a:r>
          </a:p>
          <a:p>
            <a:pPr lvl="1"/>
            <a:r>
              <a:rPr lang="en-US" sz="2000" u="sng" dirty="0"/>
              <a:t>Primary Follicle</a:t>
            </a:r>
            <a:r>
              <a:rPr lang="en-US" sz="2000" dirty="0"/>
              <a:t> - one layer of follicle cells around ovum</a:t>
            </a:r>
          </a:p>
          <a:p>
            <a:pPr lvl="1"/>
            <a:r>
              <a:rPr lang="en-US" sz="2000" u="sng" dirty="0"/>
              <a:t>Growing Follicle</a:t>
            </a:r>
            <a:r>
              <a:rPr lang="en-US" sz="2000" dirty="0"/>
              <a:t> - &gt;1 layer of follicle cells around ovum</a:t>
            </a:r>
          </a:p>
          <a:p>
            <a:pPr lvl="1"/>
            <a:r>
              <a:rPr lang="en-US" sz="2000" u="sng" dirty="0"/>
              <a:t>Graafian Follicle</a:t>
            </a:r>
            <a:r>
              <a:rPr lang="en-US" sz="2000" dirty="0"/>
              <a:t> - mature oocyte, follicle </a:t>
            </a:r>
            <a:r>
              <a:rPr lang="en-US" sz="2000" i="1" u="sng" dirty="0"/>
              <a:t>cells have a fluid</a:t>
            </a:r>
            <a:r>
              <a:rPr lang="en-US" sz="2000" dirty="0"/>
              <a:t> filled space between them  </a:t>
            </a:r>
          </a:p>
          <a:p>
            <a:pPr lvl="1"/>
            <a:r>
              <a:rPr lang="en-US" sz="2000" u="sng" dirty="0"/>
              <a:t>Corpus Luteum</a:t>
            </a:r>
            <a:r>
              <a:rPr lang="en-US" sz="2000" dirty="0"/>
              <a:t>  - follicle cells left behind after the ovum has ruptured at ovulation (makes progesterone)</a:t>
            </a:r>
          </a:p>
        </p:txBody>
      </p:sp>
    </p:spTree>
    <p:extLst>
      <p:ext uri="{BB962C8B-B14F-4D97-AF65-F5344CB8AC3E}">
        <p14:creationId xmlns:p14="http://schemas.microsoft.com/office/powerpoint/2010/main" val="32586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325"/>
            <a:ext cx="5943600" cy="762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Follicle Development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6050"/>
            <a:ext cx="5638800" cy="55626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marL="381000" indent="-381000">
              <a:buNone/>
            </a:pPr>
            <a:r>
              <a:rPr lang="en-US" sz="2400" dirty="0"/>
              <a:t>Primordial follicle </a:t>
            </a:r>
          </a:p>
          <a:p>
            <a:pPr marL="381000" indent="-381000">
              <a:buNone/>
            </a:pPr>
            <a:r>
              <a:rPr lang="en-US" sz="2400" dirty="0"/>
              <a:t>   1. primary oocyte</a:t>
            </a:r>
          </a:p>
          <a:p>
            <a:pPr marL="381000" indent="-381000">
              <a:buNone/>
            </a:pPr>
            <a:r>
              <a:rPr lang="en-US" sz="2400" dirty="0"/>
              <a:t>	 -25 mm diameter</a:t>
            </a:r>
          </a:p>
          <a:p>
            <a:pPr marL="381000" indent="-381000">
              <a:buNone/>
            </a:pPr>
            <a:r>
              <a:rPr lang="en-US" sz="2400" dirty="0"/>
              <a:t>   2. single layer of flat follicular (granulosa) cells</a:t>
            </a:r>
          </a:p>
          <a:p>
            <a:pPr marL="381000" indent="-381000">
              <a:buNone/>
            </a:pPr>
            <a:endParaRPr lang="en-US" dirty="0"/>
          </a:p>
        </p:txBody>
      </p:sp>
      <p:pic>
        <p:nvPicPr>
          <p:cNvPr id="1058820" name="Picture 4" descr="F23_05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914400"/>
            <a:ext cx="35147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2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27384"/>
            <a:ext cx="6019800" cy="762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Follicle Development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609600"/>
            <a:ext cx="7129463" cy="5791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US" dirty="0"/>
              <a:t>primary follicle: growth to 125-150 </a:t>
            </a:r>
            <a:r>
              <a:rPr lang="en-US" dirty="0">
                <a:latin typeface="Symbol" charset="0"/>
              </a:rPr>
              <a:t>m</a:t>
            </a:r>
            <a:r>
              <a:rPr lang="en-US" dirty="0"/>
              <a:t>m diam.</a:t>
            </a:r>
          </a:p>
          <a:p>
            <a:pPr>
              <a:buFontTx/>
              <a:buNone/>
            </a:pPr>
            <a:r>
              <a:rPr lang="en-US" dirty="0"/>
              <a:t>follicular cells: 1 to many layers</a:t>
            </a:r>
          </a:p>
          <a:p>
            <a:pPr>
              <a:buFontTx/>
              <a:buNone/>
            </a:pPr>
            <a:r>
              <a:rPr lang="en-US" dirty="0"/>
              <a:t>      </a:t>
            </a:r>
          </a:p>
        </p:txBody>
      </p:sp>
      <p:pic>
        <p:nvPicPr>
          <p:cNvPr id="1059844" name="Picture 4" descr="F23_06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7" y="1757958"/>
            <a:ext cx="32686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9845" name="Picture 5" descr="F23_07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4" y="685800"/>
            <a:ext cx="4467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0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524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Follicle Development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524000"/>
            <a:ext cx="4114800" cy="45720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US"/>
              <a:t>B. Primary follicle</a:t>
            </a:r>
          </a:p>
          <a:p>
            <a:pPr>
              <a:buFontTx/>
              <a:buNone/>
            </a:pPr>
            <a:r>
              <a:rPr lang="en-US"/>
              <a:t>   3. zona pellucida</a:t>
            </a:r>
          </a:p>
        </p:txBody>
      </p:sp>
      <p:pic>
        <p:nvPicPr>
          <p:cNvPr id="1061892" name="Picture 4" descr="F23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2" y="585789"/>
            <a:ext cx="5181600" cy="4454525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1893" name="Picture 5" descr="F2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19333" r="15884" b="25999"/>
          <a:stretch>
            <a:fillRect/>
          </a:stretch>
        </p:blipFill>
        <p:spPr bwMode="auto">
          <a:xfrm>
            <a:off x="1991545" y="2924944"/>
            <a:ext cx="33194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4495800" cy="129540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Follicle Development</a:t>
            </a:r>
          </a:p>
        </p:txBody>
      </p:sp>
      <p:pic>
        <p:nvPicPr>
          <p:cNvPr id="1068036" name="Picture 4" descr="F23_0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6705600" y="1"/>
            <a:ext cx="396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1"/>
            <a:ext cx="9662160" cy="5408613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US" dirty="0"/>
              <a:t>Ovulation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sz="2400" dirty="0"/>
              <a:t>1. ~ day 14 of menstrual cycle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2. release of ovum with  corona radiata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3. received by fimbriae of oviduct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4. fertilization usually in oviduct; this triggers 2</a:t>
            </a:r>
            <a:r>
              <a:rPr lang="en-US" sz="2400" baseline="30000" dirty="0"/>
              <a:t>nd</a:t>
            </a:r>
            <a:r>
              <a:rPr lang="en-US" sz="2400" dirty="0"/>
              <a:t> meiotic   division with second polar body</a:t>
            </a:r>
          </a:p>
          <a:p>
            <a:pPr>
              <a:buFontTx/>
              <a:buNone/>
            </a:pPr>
            <a:r>
              <a:rPr lang="en-US" sz="2400" dirty="0"/>
              <a:t>   5. male &amp; female </a:t>
            </a:r>
            <a:r>
              <a:rPr lang="en-US" sz="2400" dirty="0" err="1"/>
              <a:t>pronuclei</a:t>
            </a:r>
            <a:r>
              <a:rPr lang="en-US" sz="2400" dirty="0"/>
              <a:t> fuse = zygote</a:t>
            </a:r>
          </a:p>
        </p:txBody>
      </p:sp>
    </p:spTree>
    <p:extLst>
      <p:ext uri="{BB962C8B-B14F-4D97-AF65-F5344CB8AC3E}">
        <p14:creationId xmlns:p14="http://schemas.microsoft.com/office/powerpoint/2010/main" val="102582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Corpus Luteum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238250"/>
            <a:ext cx="10101262" cy="1905000"/>
          </a:xfrm>
          <a:noFill/>
          <a:ln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corpus luteum of menstruation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1. when no fertilization occurs:  after 10-14 days corpus luteum degenerates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corpus luteum of pregnancy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1. maintained by human chorionic gonadotropin (</a:t>
            </a:r>
            <a:r>
              <a:rPr lang="en-US" sz="2400" dirty="0" err="1"/>
              <a:t>hCG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from placenta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2. secretes steroids during pregnancy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3. secretes </a:t>
            </a:r>
            <a:r>
              <a:rPr lang="en-US" sz="2400" dirty="0" err="1"/>
              <a:t>relaxin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-softens pubic symphysis</a:t>
            </a:r>
          </a:p>
        </p:txBody>
      </p:sp>
    </p:spTree>
    <p:extLst>
      <p:ext uri="{BB962C8B-B14F-4D97-AF65-F5344CB8AC3E}">
        <p14:creationId xmlns:p14="http://schemas.microsoft.com/office/powerpoint/2010/main" val="66700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30A8-06CC-5A4A-ABBA-6D17BA03BBDA}" type="slidenum">
              <a:rPr lang="en-US"/>
              <a:pPr/>
              <a:t>17</a:t>
            </a:fld>
            <a:endParaRPr lang="en-US"/>
          </a:p>
        </p:txBody>
      </p:sp>
      <p:pic>
        <p:nvPicPr>
          <p:cNvPr id="879618" name="Picture 2" descr="Action on the Foll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928814"/>
            <a:ext cx="48006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556591" y="0"/>
            <a:ext cx="10078279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LH and FSH action on the preovulatory follicle</a:t>
            </a:r>
          </a:p>
        </p:txBody>
      </p:sp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3981451" y="1349376"/>
            <a:ext cx="15906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Theca externa cells</a:t>
            </a:r>
          </a:p>
        </p:txBody>
      </p:sp>
      <p:sp>
        <p:nvSpPr>
          <p:cNvPr id="879621" name="Text Box 5"/>
          <p:cNvSpPr txBox="1">
            <a:spLocks noChangeArrowheads="1"/>
          </p:cNvSpPr>
          <p:nvPr/>
        </p:nvSpPr>
        <p:spPr bwMode="auto">
          <a:xfrm>
            <a:off x="6094413" y="1930401"/>
            <a:ext cx="1555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Theca interna cells</a:t>
            </a:r>
          </a:p>
        </p:txBody>
      </p:sp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4713288" y="5937251"/>
            <a:ext cx="1454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Capillary network</a:t>
            </a:r>
          </a:p>
        </p:txBody>
      </p:sp>
      <p:sp>
        <p:nvSpPr>
          <p:cNvPr id="879623" name="Text Box 7"/>
          <p:cNvSpPr txBox="1">
            <a:spLocks noChangeArrowheads="1"/>
          </p:cNvSpPr>
          <p:nvPr/>
        </p:nvSpPr>
        <p:spPr bwMode="auto">
          <a:xfrm>
            <a:off x="6594476" y="5937251"/>
            <a:ext cx="1725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Basement membrane</a:t>
            </a:r>
          </a:p>
        </p:txBody>
      </p:sp>
      <p:sp>
        <p:nvSpPr>
          <p:cNvPr id="879624" name="Text Box 8"/>
          <p:cNvSpPr txBox="1">
            <a:spLocks noChangeArrowheads="1"/>
          </p:cNvSpPr>
          <p:nvPr/>
        </p:nvSpPr>
        <p:spPr bwMode="auto">
          <a:xfrm>
            <a:off x="7458076" y="4264025"/>
            <a:ext cx="737381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Cumulus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Oophorus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cells</a:t>
            </a:r>
          </a:p>
        </p:txBody>
      </p:sp>
      <p:sp>
        <p:nvSpPr>
          <p:cNvPr id="879625" name="Text Box 9"/>
          <p:cNvSpPr txBox="1">
            <a:spLocks noChangeArrowheads="1"/>
          </p:cNvSpPr>
          <p:nvPr/>
        </p:nvSpPr>
        <p:spPr bwMode="auto">
          <a:xfrm>
            <a:off x="7377113" y="4049714"/>
            <a:ext cx="520976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Oocyte</a:t>
            </a:r>
          </a:p>
        </p:txBody>
      </p:sp>
      <p:sp>
        <p:nvSpPr>
          <p:cNvPr id="879626" name="Text Box 10"/>
          <p:cNvSpPr txBox="1">
            <a:spLocks noChangeArrowheads="1"/>
          </p:cNvSpPr>
          <p:nvPr/>
        </p:nvSpPr>
        <p:spPr bwMode="auto">
          <a:xfrm>
            <a:off x="7377113" y="3857626"/>
            <a:ext cx="1080424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Zona pellucida</a:t>
            </a:r>
          </a:p>
        </p:txBody>
      </p:sp>
      <p:sp>
        <p:nvSpPr>
          <p:cNvPr id="879627" name="Text Box 11"/>
          <p:cNvSpPr txBox="1">
            <a:spLocks noChangeArrowheads="1"/>
          </p:cNvSpPr>
          <p:nvPr/>
        </p:nvSpPr>
        <p:spPr bwMode="auto">
          <a:xfrm>
            <a:off x="6718301" y="3005138"/>
            <a:ext cx="761427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i="1">
                <a:solidFill>
                  <a:srgbClr val="000000"/>
                </a:solidFill>
                <a:latin typeface="Arial" charset="0"/>
              </a:rPr>
              <a:t>Granulosa</a:t>
            </a:r>
          </a:p>
          <a:p>
            <a:pPr>
              <a:lnSpc>
                <a:spcPct val="80000"/>
              </a:lnSpc>
            </a:pPr>
            <a:r>
              <a:rPr lang="en-US" sz="1200" b="1" i="1">
                <a:solidFill>
                  <a:srgbClr val="000000"/>
                </a:solidFill>
                <a:latin typeface="Arial" charset="0"/>
              </a:rPr>
              <a:t>cells</a:t>
            </a:r>
          </a:p>
        </p:txBody>
      </p:sp>
      <p:sp>
        <p:nvSpPr>
          <p:cNvPr id="879628" name="Text Box 12"/>
          <p:cNvSpPr txBox="1">
            <a:spLocks noChangeArrowheads="1"/>
          </p:cNvSpPr>
          <p:nvPr/>
        </p:nvSpPr>
        <p:spPr bwMode="auto">
          <a:xfrm>
            <a:off x="7683501" y="3221038"/>
            <a:ext cx="686085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Follicular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antrum</a:t>
            </a:r>
          </a:p>
        </p:txBody>
      </p:sp>
      <p:sp>
        <p:nvSpPr>
          <p:cNvPr id="879629" name="Freeform 13"/>
          <p:cNvSpPr>
            <a:spLocks/>
          </p:cNvSpPr>
          <p:nvPr/>
        </p:nvSpPr>
        <p:spPr bwMode="auto">
          <a:xfrm>
            <a:off x="4922838" y="5459414"/>
            <a:ext cx="1003300" cy="439737"/>
          </a:xfrm>
          <a:custGeom>
            <a:avLst/>
            <a:gdLst>
              <a:gd name="T0" fmla="*/ 0 w 543"/>
              <a:gd name="T1" fmla="*/ 0 h 277"/>
              <a:gd name="T2" fmla="*/ 277 w 543"/>
              <a:gd name="T3" fmla="*/ 277 h 277"/>
              <a:gd name="T4" fmla="*/ 543 w 543"/>
              <a:gd name="T5" fmla="*/ 1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3" h="277">
                <a:moveTo>
                  <a:pt x="0" y="0"/>
                </a:moveTo>
                <a:lnTo>
                  <a:pt x="277" y="277"/>
                </a:lnTo>
                <a:lnTo>
                  <a:pt x="543" y="1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sm" len="med"/>
            <a:tailEnd type="triangle" w="sm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0" name="Line 14"/>
          <p:cNvSpPr>
            <a:spLocks noChangeShapeType="1"/>
          </p:cNvSpPr>
          <p:nvPr/>
        </p:nvSpPr>
        <p:spPr bwMode="auto">
          <a:xfrm flipH="1" flipV="1">
            <a:off x="6932614" y="5154614"/>
            <a:ext cx="522287" cy="763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1" name="Freeform 15"/>
          <p:cNvSpPr>
            <a:spLocks/>
          </p:cNvSpPr>
          <p:nvPr/>
        </p:nvSpPr>
        <p:spPr bwMode="auto">
          <a:xfrm flipV="1">
            <a:off x="4483101" y="1627189"/>
            <a:ext cx="581025" cy="439737"/>
          </a:xfrm>
          <a:custGeom>
            <a:avLst/>
            <a:gdLst>
              <a:gd name="T0" fmla="*/ 0 w 543"/>
              <a:gd name="T1" fmla="*/ 0 h 277"/>
              <a:gd name="T2" fmla="*/ 277 w 543"/>
              <a:gd name="T3" fmla="*/ 277 h 277"/>
              <a:gd name="T4" fmla="*/ 543 w 543"/>
              <a:gd name="T5" fmla="*/ 1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3" h="277">
                <a:moveTo>
                  <a:pt x="0" y="0"/>
                </a:moveTo>
                <a:lnTo>
                  <a:pt x="277" y="277"/>
                </a:lnTo>
                <a:lnTo>
                  <a:pt x="543" y="1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sm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2" name="Freeform 16"/>
          <p:cNvSpPr>
            <a:spLocks/>
          </p:cNvSpPr>
          <p:nvPr/>
        </p:nvSpPr>
        <p:spPr bwMode="auto">
          <a:xfrm>
            <a:off x="5586413" y="2074863"/>
            <a:ext cx="563562" cy="989012"/>
          </a:xfrm>
          <a:custGeom>
            <a:avLst/>
            <a:gdLst>
              <a:gd name="T0" fmla="*/ 0 w 355"/>
              <a:gd name="T1" fmla="*/ 266 h 623"/>
              <a:gd name="T2" fmla="*/ 355 w 355"/>
              <a:gd name="T3" fmla="*/ 0 h 623"/>
              <a:gd name="T4" fmla="*/ 28 w 355"/>
              <a:gd name="T5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5" h="623">
                <a:moveTo>
                  <a:pt x="0" y="266"/>
                </a:moveTo>
                <a:lnTo>
                  <a:pt x="355" y="0"/>
                </a:lnTo>
                <a:lnTo>
                  <a:pt x="28" y="62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sm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3" name="Line 17"/>
          <p:cNvSpPr>
            <a:spLocks noChangeShapeType="1"/>
          </p:cNvSpPr>
          <p:nvPr/>
        </p:nvSpPr>
        <p:spPr bwMode="auto">
          <a:xfrm flipH="1">
            <a:off x="6948489" y="3938588"/>
            <a:ext cx="4079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4" name="Line 18"/>
          <p:cNvSpPr>
            <a:spLocks noChangeShapeType="1"/>
          </p:cNvSpPr>
          <p:nvPr/>
        </p:nvSpPr>
        <p:spPr bwMode="auto">
          <a:xfrm flipH="1">
            <a:off x="6910389" y="4129088"/>
            <a:ext cx="4079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5" name="Line 19"/>
          <p:cNvSpPr>
            <a:spLocks noChangeShapeType="1"/>
          </p:cNvSpPr>
          <p:nvPr/>
        </p:nvSpPr>
        <p:spPr bwMode="auto">
          <a:xfrm flipH="1">
            <a:off x="7026275" y="4478338"/>
            <a:ext cx="4079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6" name="Freeform 20"/>
          <p:cNvSpPr>
            <a:spLocks/>
          </p:cNvSpPr>
          <p:nvPr/>
        </p:nvSpPr>
        <p:spPr bwMode="auto">
          <a:xfrm>
            <a:off x="6256339" y="2994025"/>
            <a:ext cx="428625" cy="141288"/>
          </a:xfrm>
          <a:custGeom>
            <a:avLst/>
            <a:gdLst>
              <a:gd name="T0" fmla="*/ 270 w 270"/>
              <a:gd name="T1" fmla="*/ 89 h 89"/>
              <a:gd name="T2" fmla="*/ 0 w 270"/>
              <a:gd name="T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0" h="89">
                <a:moveTo>
                  <a:pt x="270" y="89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7" name="Freeform 21"/>
          <p:cNvSpPr>
            <a:spLocks/>
          </p:cNvSpPr>
          <p:nvPr/>
        </p:nvSpPr>
        <p:spPr bwMode="auto">
          <a:xfrm>
            <a:off x="6099175" y="2911475"/>
            <a:ext cx="603250" cy="228600"/>
          </a:xfrm>
          <a:custGeom>
            <a:avLst/>
            <a:gdLst>
              <a:gd name="T0" fmla="*/ 0 w 380"/>
              <a:gd name="T1" fmla="*/ 144 h 144"/>
              <a:gd name="T2" fmla="*/ 380 w 380"/>
              <a:gd name="T3" fmla="*/ 144 h 144"/>
              <a:gd name="T4" fmla="*/ 169 w 380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" h="144">
                <a:moveTo>
                  <a:pt x="0" y="144"/>
                </a:moveTo>
                <a:lnTo>
                  <a:pt x="380" y="144"/>
                </a:lnTo>
                <a:lnTo>
                  <a:pt x="169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38" name="Text Box 22"/>
          <p:cNvSpPr txBox="1">
            <a:spLocks noChangeArrowheads="1"/>
          </p:cNvSpPr>
          <p:nvPr/>
        </p:nvSpPr>
        <p:spPr bwMode="auto">
          <a:xfrm>
            <a:off x="1979614" y="2211389"/>
            <a:ext cx="1710725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LH receptors</a:t>
            </a:r>
            <a:b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 theca cells</a:t>
            </a:r>
          </a:p>
        </p:txBody>
      </p:sp>
      <p:sp>
        <p:nvSpPr>
          <p:cNvPr id="879639" name="Line 23"/>
          <p:cNvSpPr>
            <a:spLocks noChangeShapeType="1"/>
          </p:cNvSpPr>
          <p:nvPr/>
        </p:nvSpPr>
        <p:spPr bwMode="auto">
          <a:xfrm>
            <a:off x="3073400" y="2973388"/>
            <a:ext cx="1390650" cy="749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40" name="Text Box 24"/>
          <p:cNvSpPr txBox="1">
            <a:spLocks noChangeArrowheads="1"/>
          </p:cNvSpPr>
          <p:nvPr/>
        </p:nvSpPr>
        <p:spPr bwMode="auto">
          <a:xfrm>
            <a:off x="7961314" y="1557338"/>
            <a:ext cx="1826141" cy="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FSH receptors </a:t>
            </a:r>
            <a:b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 granulosa </a:t>
            </a:r>
            <a:b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cells</a:t>
            </a:r>
          </a:p>
        </p:txBody>
      </p:sp>
      <p:sp>
        <p:nvSpPr>
          <p:cNvPr id="879641" name="Line 25"/>
          <p:cNvSpPr>
            <a:spLocks noChangeShapeType="1"/>
          </p:cNvSpPr>
          <p:nvPr/>
        </p:nvSpPr>
        <p:spPr bwMode="auto">
          <a:xfrm flipH="1">
            <a:off x="6754813" y="2063751"/>
            <a:ext cx="1217612" cy="430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9642" name="Group 26"/>
          <p:cNvGrpSpPr>
            <a:grpSpLocks/>
          </p:cNvGrpSpPr>
          <p:nvPr/>
        </p:nvGrpSpPr>
        <p:grpSpPr bwMode="auto">
          <a:xfrm>
            <a:off x="6734175" y="4584701"/>
            <a:ext cx="2833688" cy="715963"/>
            <a:chOff x="3282" y="2888"/>
            <a:chExt cx="1785" cy="451"/>
          </a:xfrm>
        </p:grpSpPr>
        <p:sp>
          <p:nvSpPr>
            <p:cNvPr id="879643" name="Line 27"/>
            <p:cNvSpPr>
              <a:spLocks noChangeShapeType="1"/>
            </p:cNvSpPr>
            <p:nvPr/>
          </p:nvSpPr>
          <p:spPr bwMode="auto">
            <a:xfrm>
              <a:off x="3282" y="2888"/>
              <a:ext cx="1440" cy="28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644" name="Text Box 28"/>
            <p:cNvSpPr txBox="1">
              <a:spLocks noChangeArrowheads="1"/>
            </p:cNvSpPr>
            <p:nvPr/>
          </p:nvSpPr>
          <p:spPr bwMode="auto">
            <a:xfrm>
              <a:off x="4717" y="3052"/>
              <a:ext cx="35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2800" b="1">
                  <a:solidFill>
                    <a:srgbClr val="00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E</a:t>
              </a:r>
              <a:r>
                <a:rPr lang="en-US" sz="2800" b="1" baseline="-25000">
                  <a:solidFill>
                    <a:srgbClr val="00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2</a:t>
              </a:r>
            </a:p>
          </p:txBody>
        </p:sp>
      </p:grpSp>
      <p:sp>
        <p:nvSpPr>
          <p:cNvPr id="879645" name="Text Box 29"/>
          <p:cNvSpPr txBox="1">
            <a:spLocks noChangeArrowheads="1"/>
          </p:cNvSpPr>
          <p:nvPr/>
        </p:nvSpPr>
        <p:spPr bwMode="auto">
          <a:xfrm>
            <a:off x="9174163" y="3043238"/>
            <a:ext cx="8953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FSH</a:t>
            </a:r>
          </a:p>
        </p:txBody>
      </p:sp>
      <p:sp>
        <p:nvSpPr>
          <p:cNvPr id="879646" name="Line 30"/>
          <p:cNvSpPr>
            <a:spLocks noChangeShapeType="1"/>
          </p:cNvSpPr>
          <p:nvPr/>
        </p:nvSpPr>
        <p:spPr bwMode="auto">
          <a:xfrm rot="312556" flipH="1" flipV="1">
            <a:off x="6792913" y="2740025"/>
            <a:ext cx="24384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47" name="Text Box 31"/>
          <p:cNvSpPr txBox="1">
            <a:spLocks noChangeArrowheads="1"/>
          </p:cNvSpPr>
          <p:nvPr/>
        </p:nvSpPr>
        <p:spPr bwMode="auto">
          <a:xfrm>
            <a:off x="1946276" y="4638676"/>
            <a:ext cx="6588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800" b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LH</a:t>
            </a:r>
          </a:p>
        </p:txBody>
      </p:sp>
      <p:sp>
        <p:nvSpPr>
          <p:cNvPr id="879648" name="Line 32"/>
          <p:cNvSpPr>
            <a:spLocks noChangeShapeType="1"/>
          </p:cNvSpPr>
          <p:nvPr/>
        </p:nvSpPr>
        <p:spPr bwMode="auto">
          <a:xfrm rot="11087903" flipH="1">
            <a:off x="2582864" y="4032251"/>
            <a:ext cx="1735137" cy="8794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9649" name="Group 33"/>
          <p:cNvGrpSpPr>
            <a:grpSpLocks/>
          </p:cNvGrpSpPr>
          <p:nvPr/>
        </p:nvGrpSpPr>
        <p:grpSpPr bwMode="auto">
          <a:xfrm>
            <a:off x="3675063" y="4484688"/>
            <a:ext cx="2728912" cy="1027112"/>
            <a:chOff x="1355" y="2825"/>
            <a:chExt cx="1719" cy="647"/>
          </a:xfrm>
        </p:grpSpPr>
        <p:sp>
          <p:nvSpPr>
            <p:cNvPr id="879650" name="Line 34"/>
            <p:cNvSpPr>
              <a:spLocks noChangeShapeType="1"/>
            </p:cNvSpPr>
            <p:nvPr/>
          </p:nvSpPr>
          <p:spPr bwMode="auto">
            <a:xfrm flipV="1">
              <a:off x="1631" y="2825"/>
              <a:ext cx="1443" cy="4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651" name="Text Box 35"/>
            <p:cNvSpPr txBox="1">
              <a:spLocks noChangeArrowheads="1"/>
            </p:cNvSpPr>
            <p:nvPr/>
          </p:nvSpPr>
          <p:spPr bwMode="auto">
            <a:xfrm>
              <a:off x="1355" y="3185"/>
              <a:ext cx="27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2800" b="1">
                  <a:solidFill>
                    <a:srgbClr val="00CC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8735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A3429F-5095-1C40-9B8E-DD36DE0C8EEC}"/>
              </a:ext>
            </a:extLst>
          </p:cNvPr>
          <p:cNvSpPr/>
          <p:nvPr/>
        </p:nvSpPr>
        <p:spPr bwMode="auto">
          <a:xfrm>
            <a:off x="6168008" y="3574248"/>
            <a:ext cx="4248472" cy="28803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13413-CC0D-EC4B-A605-694A286D27A8}"/>
              </a:ext>
            </a:extLst>
          </p:cNvPr>
          <p:cNvSpPr/>
          <p:nvPr/>
        </p:nvSpPr>
        <p:spPr bwMode="auto">
          <a:xfrm>
            <a:off x="1758732" y="3557847"/>
            <a:ext cx="4208122" cy="285635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7DB35B58-113E-524C-89FB-E1D1C4114FE2}"/>
              </a:ext>
            </a:extLst>
          </p:cNvPr>
          <p:cNvSpPr/>
          <p:nvPr/>
        </p:nvSpPr>
        <p:spPr bwMode="auto">
          <a:xfrm rot="19018340">
            <a:off x="2897832" y="2941421"/>
            <a:ext cx="776189" cy="784874"/>
          </a:xfrm>
          <a:prstGeom prst="pi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id="{E78218FF-0E16-E44B-A0BA-24C80071F161}"/>
              </a:ext>
            </a:extLst>
          </p:cNvPr>
          <p:cNvSpPr/>
          <p:nvPr/>
        </p:nvSpPr>
        <p:spPr bwMode="auto">
          <a:xfrm rot="19018340">
            <a:off x="7517420" y="2941422"/>
            <a:ext cx="776189" cy="784874"/>
          </a:xfrm>
          <a:prstGeom prst="pi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727ABD-A89B-374E-8FCA-327101523AF7}"/>
              </a:ext>
            </a:extLst>
          </p:cNvPr>
          <p:cNvSpPr/>
          <p:nvPr/>
        </p:nvSpPr>
        <p:spPr bwMode="auto">
          <a:xfrm flipH="1" flipV="1">
            <a:off x="2825937" y="2566136"/>
            <a:ext cx="790443" cy="432048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1764CC9B-D699-7342-BF41-212446FD0755}"/>
              </a:ext>
            </a:extLst>
          </p:cNvPr>
          <p:cNvSpPr/>
          <p:nvPr/>
        </p:nvSpPr>
        <p:spPr bwMode="auto">
          <a:xfrm flipH="1" flipV="1">
            <a:off x="7509876" y="2530133"/>
            <a:ext cx="790443" cy="432048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354AA5A2-6857-7A47-BC69-25944A5939E9}"/>
              </a:ext>
            </a:extLst>
          </p:cNvPr>
          <p:cNvSpPr/>
          <p:nvPr/>
        </p:nvSpPr>
        <p:spPr bwMode="auto">
          <a:xfrm>
            <a:off x="2423592" y="3646256"/>
            <a:ext cx="978408" cy="978408"/>
          </a:xfrm>
          <a:prstGeom prst="circular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9B1565A9-17EB-E545-B9F7-05DFBF9E5768}"/>
              </a:ext>
            </a:extLst>
          </p:cNvPr>
          <p:cNvSpPr/>
          <p:nvPr/>
        </p:nvSpPr>
        <p:spPr bwMode="auto">
          <a:xfrm>
            <a:off x="7133816" y="3699236"/>
            <a:ext cx="978408" cy="1130808"/>
          </a:xfrm>
          <a:prstGeom prst="circular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E84A0-F0CD-A145-B0E8-D4CA17A88D91}"/>
              </a:ext>
            </a:extLst>
          </p:cNvPr>
          <p:cNvSpPr txBox="1"/>
          <p:nvPr/>
        </p:nvSpPr>
        <p:spPr>
          <a:xfrm>
            <a:off x="3348781" y="387618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855-2A9C-6A4B-9CC3-E983364C4531}"/>
              </a:ext>
            </a:extLst>
          </p:cNvPr>
          <p:cNvSpPr txBox="1"/>
          <p:nvPr/>
        </p:nvSpPr>
        <p:spPr>
          <a:xfrm>
            <a:off x="7896201" y="4150312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3F54D9-1B20-E54B-A7CE-DC02076F1D65}"/>
              </a:ext>
            </a:extLst>
          </p:cNvPr>
          <p:cNvCxnSpPr>
            <a:cxnSpLocks/>
          </p:cNvCxnSpPr>
          <p:nvPr/>
        </p:nvCxnSpPr>
        <p:spPr bwMode="auto">
          <a:xfrm>
            <a:off x="8328248" y="4456465"/>
            <a:ext cx="0" cy="38183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AB5AC2-F0A2-B44A-B36A-FA185B166D22}"/>
              </a:ext>
            </a:extLst>
          </p:cNvPr>
          <p:cNvSpPr txBox="1"/>
          <p:nvPr/>
        </p:nvSpPr>
        <p:spPr>
          <a:xfrm>
            <a:off x="1759033" y="5293668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8A9F28-688F-CD48-BF97-C44AAB3F34CC}"/>
              </a:ext>
            </a:extLst>
          </p:cNvPr>
          <p:cNvCxnSpPr>
            <a:cxnSpLocks/>
          </p:cNvCxnSpPr>
          <p:nvPr/>
        </p:nvCxnSpPr>
        <p:spPr bwMode="auto">
          <a:xfrm>
            <a:off x="3177501" y="5518464"/>
            <a:ext cx="738771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43D669-0C57-D641-A805-D70985570D68}"/>
              </a:ext>
            </a:extLst>
          </p:cNvPr>
          <p:cNvCxnSpPr>
            <a:cxnSpLocks/>
          </p:cNvCxnSpPr>
          <p:nvPr/>
        </p:nvCxnSpPr>
        <p:spPr bwMode="auto">
          <a:xfrm>
            <a:off x="3605424" y="4624665"/>
            <a:ext cx="0" cy="78442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BF5A32-3634-8B41-8E4B-F6A81C165675}"/>
              </a:ext>
            </a:extLst>
          </p:cNvPr>
          <p:cNvCxnSpPr>
            <a:cxnSpLocks/>
          </p:cNvCxnSpPr>
          <p:nvPr/>
        </p:nvCxnSpPr>
        <p:spPr bwMode="auto">
          <a:xfrm>
            <a:off x="8026579" y="5548924"/>
            <a:ext cx="738771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CFD918-C63D-BD48-85C5-98A7D16AE7F4}"/>
              </a:ext>
            </a:extLst>
          </p:cNvPr>
          <p:cNvSpPr txBox="1"/>
          <p:nvPr/>
        </p:nvSpPr>
        <p:spPr>
          <a:xfrm>
            <a:off x="7655219" y="4689277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aromatase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A727D-642E-9F46-A797-F91AC8E78DD3}"/>
              </a:ext>
            </a:extLst>
          </p:cNvPr>
          <p:cNvSpPr txBox="1"/>
          <p:nvPr/>
        </p:nvSpPr>
        <p:spPr>
          <a:xfrm>
            <a:off x="3909366" y="5068531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androstenedione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DB7C92-1727-874B-923F-9C09BCAD6968}"/>
              </a:ext>
            </a:extLst>
          </p:cNvPr>
          <p:cNvSpPr txBox="1"/>
          <p:nvPr/>
        </p:nvSpPr>
        <p:spPr>
          <a:xfrm>
            <a:off x="4189090" y="559047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2D692A-837E-4C4E-A6C8-74D607C63108}"/>
              </a:ext>
            </a:extLst>
          </p:cNvPr>
          <p:cNvSpPr txBox="1"/>
          <p:nvPr/>
        </p:nvSpPr>
        <p:spPr>
          <a:xfrm>
            <a:off x="6175094" y="5093970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androstenedione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2F0486-7DD2-7F4F-B261-8128FC37F346}"/>
              </a:ext>
            </a:extLst>
          </p:cNvPr>
          <p:cNvSpPr txBox="1"/>
          <p:nvPr/>
        </p:nvSpPr>
        <p:spPr>
          <a:xfrm>
            <a:off x="6322935" y="5615911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13C44D-F18B-3347-B968-66BCDF679881}"/>
              </a:ext>
            </a:extLst>
          </p:cNvPr>
          <p:cNvSpPr txBox="1"/>
          <p:nvPr/>
        </p:nvSpPr>
        <p:spPr>
          <a:xfrm>
            <a:off x="8712676" y="5068531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estrone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B31A57-8BF1-C34A-91FD-9B8B47F53C53}"/>
              </a:ext>
            </a:extLst>
          </p:cNvPr>
          <p:cNvSpPr txBox="1"/>
          <p:nvPr/>
        </p:nvSpPr>
        <p:spPr>
          <a:xfrm>
            <a:off x="8712675" y="559047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estradiol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311C2E-A791-9242-BB8E-B151FF4F69FC}"/>
              </a:ext>
            </a:extLst>
          </p:cNvPr>
          <p:cNvCxnSpPr>
            <a:cxnSpLocks/>
          </p:cNvCxnSpPr>
          <p:nvPr/>
        </p:nvCxnSpPr>
        <p:spPr bwMode="auto">
          <a:xfrm>
            <a:off x="8300318" y="5027251"/>
            <a:ext cx="0" cy="38183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6AFC714-59D1-1445-B46F-D3C90F82678A}"/>
              </a:ext>
            </a:extLst>
          </p:cNvPr>
          <p:cNvSpPr txBox="1"/>
          <p:nvPr/>
        </p:nvSpPr>
        <p:spPr>
          <a:xfrm>
            <a:off x="7168096" y="1700808"/>
            <a:ext cx="1824538" cy="400110"/>
          </a:xfrm>
          <a:prstGeom prst="rect">
            <a:avLst/>
          </a:prstGeom>
          <a:gradFill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Granulosa cell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681A52-6684-8541-AA06-D72ED98F82E1}"/>
              </a:ext>
            </a:extLst>
          </p:cNvPr>
          <p:cNvSpPr txBox="1"/>
          <p:nvPr/>
        </p:nvSpPr>
        <p:spPr>
          <a:xfrm>
            <a:off x="3438435" y="1719126"/>
            <a:ext cx="1354858" cy="40011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Theca cell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2BE3864C-A12E-DE42-A609-C55802CCE11C}"/>
              </a:ext>
            </a:extLst>
          </p:cNvPr>
          <p:cNvSpPr txBox="1">
            <a:spLocks noChangeArrowheads="1"/>
          </p:cNvSpPr>
          <p:nvPr/>
        </p:nvSpPr>
        <p:spPr>
          <a:xfrm>
            <a:off x="1850001" y="148424"/>
            <a:ext cx="8763000" cy="584775"/>
          </a:xfrm>
          <a:prstGeom prst="rect">
            <a:avLst/>
          </a:prstGeom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kern="0" dirty="0"/>
              <a:t>The 2-cell-hypothesis of estrogen synthesis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4EF82C6-7C29-6943-AA3E-ACB1AFE1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45" y="764704"/>
            <a:ext cx="1400156" cy="1854592"/>
          </a:xfrm>
          <a:prstGeom prst="rect">
            <a:avLst/>
          </a:prstGeom>
        </p:spPr>
      </p:pic>
      <p:sp>
        <p:nvSpPr>
          <p:cNvPr id="45" name="Rectangle 5">
            <a:extLst>
              <a:ext uri="{FF2B5EF4-FFF2-40B4-BE49-F238E27FC236}">
                <a16:creationId xmlns:a16="http://schemas.microsoft.com/office/drawing/2014/main" id="{C55BE8EF-4E1B-0240-8254-84A329AA92E9}"/>
              </a:ext>
            </a:extLst>
          </p:cNvPr>
          <p:cNvSpPr txBox="1">
            <a:spLocks noChangeArrowheads="1"/>
          </p:cNvSpPr>
          <p:nvPr/>
        </p:nvSpPr>
        <p:spPr>
          <a:xfrm>
            <a:off x="3652483" y="581804"/>
            <a:ext cx="8763000" cy="369332"/>
          </a:xfrm>
          <a:prstGeom prst="rect">
            <a:avLst/>
          </a:prstGeom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kern="0" dirty="0" err="1">
                <a:solidFill>
                  <a:schemeClr val="tx1"/>
                </a:solidFill>
              </a:rPr>
              <a:t>Bengdt</a:t>
            </a:r>
            <a:r>
              <a:rPr lang="en-US" sz="1800" b="0" kern="0" dirty="0">
                <a:solidFill>
                  <a:schemeClr val="tx1"/>
                </a:solidFill>
              </a:rPr>
              <a:t> Falck, 1959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2FB36058-3928-0442-A65E-B53E7AA7171B}"/>
              </a:ext>
            </a:extLst>
          </p:cNvPr>
          <p:cNvSpPr txBox="1">
            <a:spLocks noChangeArrowheads="1"/>
          </p:cNvSpPr>
          <p:nvPr/>
        </p:nvSpPr>
        <p:spPr>
          <a:xfrm>
            <a:off x="5485657" y="2562611"/>
            <a:ext cx="876300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kern="0" dirty="0">
                <a:solidFill>
                  <a:schemeClr val="tx1"/>
                </a:solidFill>
              </a:rPr>
              <a:t>Malmö, 1927</a:t>
            </a:r>
          </a:p>
          <a:p>
            <a:pPr eaLnBrk="1" hangingPunct="1"/>
            <a:r>
              <a:rPr lang="en-US" sz="1800" b="0" kern="0" dirty="0">
                <a:solidFill>
                  <a:schemeClr val="tx1"/>
                </a:solidFill>
              </a:rPr>
              <a:t>neuroscientist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850B1-822A-884E-98F7-884B88C3FB31}"/>
              </a:ext>
            </a:extLst>
          </p:cNvPr>
          <p:cNvSpPr txBox="1"/>
          <p:nvPr/>
        </p:nvSpPr>
        <p:spPr>
          <a:xfrm>
            <a:off x="3716716" y="3125244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 receptor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6F3EF8-44F6-384F-9087-84A647C73C5B}"/>
              </a:ext>
            </a:extLst>
          </p:cNvPr>
          <p:cNvSpPr txBox="1"/>
          <p:nvPr/>
        </p:nvSpPr>
        <p:spPr>
          <a:xfrm>
            <a:off x="5878679" y="3125244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FSH receptor</a:t>
            </a:r>
          </a:p>
        </p:txBody>
      </p:sp>
      <p:sp>
        <p:nvSpPr>
          <p:cNvPr id="2" name="Pie 1">
            <a:extLst>
              <a:ext uri="{FF2B5EF4-FFF2-40B4-BE49-F238E27FC236}">
                <a16:creationId xmlns:a16="http://schemas.microsoft.com/office/drawing/2014/main" id="{10F1F41B-7F2D-EA0B-4509-6BC8E15B0F37}"/>
              </a:ext>
            </a:extLst>
          </p:cNvPr>
          <p:cNvSpPr/>
          <p:nvPr/>
        </p:nvSpPr>
        <p:spPr bwMode="auto">
          <a:xfrm rot="19018340">
            <a:off x="6461938" y="4430298"/>
            <a:ext cx="560649" cy="599295"/>
          </a:xfrm>
          <a:prstGeom prst="pi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7D2F5-9B51-2478-7BDC-F9B11F63CBB8}"/>
              </a:ext>
            </a:extLst>
          </p:cNvPr>
          <p:cNvSpPr txBox="1"/>
          <p:nvPr/>
        </p:nvSpPr>
        <p:spPr>
          <a:xfrm>
            <a:off x="6101088" y="421264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Androgen receptor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76E24-C15C-D9A6-A5D7-E4678DB602B7}"/>
              </a:ext>
            </a:extLst>
          </p:cNvPr>
          <p:cNvSpPr txBox="1"/>
          <p:nvPr/>
        </p:nvSpPr>
        <p:spPr>
          <a:xfrm>
            <a:off x="2021025" y="4339287"/>
            <a:ext cx="35157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CYP17: 17-Hydroxylase/C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17-20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lyase </a:t>
            </a:r>
          </a:p>
        </p:txBody>
      </p:sp>
    </p:spTree>
    <p:extLst>
      <p:ext uri="{BB962C8B-B14F-4D97-AF65-F5344CB8AC3E}">
        <p14:creationId xmlns:p14="http://schemas.microsoft.com/office/powerpoint/2010/main" val="5403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  <p:bldP spid="45" grpId="0" autoUpdateAnimBg="0"/>
      <p:bldP spid="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5D2B-650A-2749-88A1-D728BEEAA935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Fallopian Tubes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762000"/>
            <a:ext cx="11730037" cy="5638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Receive ruptured oocyte from ovary</a:t>
            </a:r>
          </a:p>
          <a:p>
            <a:pPr lvl="1"/>
            <a:r>
              <a:rPr lang="en-US" dirty="0"/>
              <a:t>Fallopian tubes are NOT in direct contact with ovaries</a:t>
            </a:r>
          </a:p>
          <a:p>
            <a:pPr lvl="1"/>
            <a:r>
              <a:rPr lang="en-US" dirty="0"/>
              <a:t>When an oocyte is released from the ovary it moves into the peritoneal cavity. It must reach the mouth of the fallopian tube to be fertilized. A few hours before ovulation, nerves from hypogastric plexus:</a:t>
            </a:r>
          </a:p>
          <a:p>
            <a:pPr lvl="1"/>
            <a:r>
              <a:rPr lang="ja-JP" altLang="en-US">
                <a:latin typeface="Arial"/>
              </a:rPr>
              <a:t>“</a:t>
            </a:r>
            <a:r>
              <a:rPr lang="en-US" dirty="0"/>
              <a:t>turn on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 beating pattern</a:t>
            </a:r>
          </a:p>
          <a:p>
            <a:pPr lvl="1"/>
            <a:r>
              <a:rPr lang="en-US" dirty="0"/>
              <a:t>initiate peristalsis</a:t>
            </a:r>
          </a:p>
          <a:p>
            <a:pPr lvl="1"/>
            <a:r>
              <a:rPr lang="en-US" dirty="0"/>
              <a:t>3-4 days for oocyte from infundibulum to uterus</a:t>
            </a:r>
          </a:p>
          <a:p>
            <a:r>
              <a:rPr lang="en-US" dirty="0"/>
              <a:t>At ovulation, a current draws the oocyte into the fallopian tube.</a:t>
            </a:r>
          </a:p>
          <a:p>
            <a:pPr lvl="1"/>
            <a:r>
              <a:rPr lang="en-US" dirty="0"/>
              <a:t>finger-like projections called </a:t>
            </a:r>
            <a:r>
              <a:rPr lang="en-US" b="0" dirty="0"/>
              <a:t>fimbriae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Provide site for fertilization by sperm, usually upper end</a:t>
            </a:r>
          </a:p>
          <a:p>
            <a:pPr>
              <a:lnSpc>
                <a:spcPct val="90000"/>
              </a:lnSpc>
            </a:pPr>
            <a:r>
              <a:rPr lang="en-US" dirty="0"/>
              <a:t>10-11 days for the zygote to drift down the tube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04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BB64-009C-764E-8FAA-A74A078DDD80}" type="slidenum">
              <a:rPr lang="en-US"/>
              <a:pPr/>
              <a:t>2</a:t>
            </a:fld>
            <a:endParaRPr lang="en-US"/>
          </a:p>
        </p:txBody>
      </p:sp>
      <p:sp>
        <p:nvSpPr>
          <p:cNvPr id="133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Male &amp; Female Reproductive Systems </a:t>
            </a:r>
          </a:p>
        </p:txBody>
      </p:sp>
      <p:sp>
        <p:nvSpPr>
          <p:cNvPr id="133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functionally different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Female produces 1 gamete per month:</a:t>
            </a:r>
          </a:p>
          <a:p>
            <a:pPr lvl="1"/>
            <a:r>
              <a:rPr lang="en-US" dirty="0"/>
              <a:t>retains and nurtures zygote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Male disseminates large quantities of gametes:</a:t>
            </a:r>
          </a:p>
          <a:p>
            <a:pPr lvl="1"/>
            <a:r>
              <a:rPr lang="en-US" dirty="0"/>
              <a:t>produces 1/2 billion sperm per day</a:t>
            </a:r>
          </a:p>
        </p:txBody>
      </p:sp>
    </p:spTree>
    <p:extLst>
      <p:ext uri="{BB962C8B-B14F-4D97-AF65-F5344CB8AC3E}">
        <p14:creationId xmlns:p14="http://schemas.microsoft.com/office/powerpoint/2010/main" val="23433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9732-E586-DB48-9C84-58C402236E69}" type="slidenum">
              <a:rPr lang="en-US"/>
              <a:pPr/>
              <a:t>20</a:t>
            </a:fld>
            <a:endParaRPr lang="en-US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2" y="136525"/>
            <a:ext cx="10515600" cy="701731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Uterine Tubes</a:t>
            </a:r>
          </a:p>
        </p:txBody>
      </p:sp>
      <p:pic>
        <p:nvPicPr>
          <p:cNvPr id="135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3"/>
          <a:stretch>
            <a:fillRect/>
          </a:stretch>
        </p:blipFill>
        <p:spPr bwMode="auto">
          <a:xfrm>
            <a:off x="1977257" y="996950"/>
            <a:ext cx="3429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81192" y="1643221"/>
            <a:ext cx="5472608" cy="26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wall of the fallopian tubes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lined with longitudinal and circular smooth muscle: move oocyte toward uterus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some areas are ciliated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secrete nutritive substances to nourish oocyte</a:t>
            </a:r>
          </a:p>
        </p:txBody>
      </p:sp>
    </p:spTree>
    <p:extLst>
      <p:ext uri="{BB962C8B-B14F-4D97-AF65-F5344CB8AC3E}">
        <p14:creationId xmlns:p14="http://schemas.microsoft.com/office/powerpoint/2010/main" val="8843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327660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Oviducts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723900"/>
            <a:ext cx="4267200" cy="16764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US" dirty="0"/>
              <a:t>Mucosa</a:t>
            </a:r>
          </a:p>
          <a:p>
            <a:pPr>
              <a:buFontTx/>
              <a:buNone/>
            </a:pPr>
            <a:r>
              <a:rPr lang="en-US" dirty="0"/>
              <a:t>   1. longitudinal folds</a:t>
            </a:r>
          </a:p>
        </p:txBody>
      </p:sp>
      <p:pic>
        <p:nvPicPr>
          <p:cNvPr id="1075204" name="Picture 4" descr="F23_17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5246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205" name="Picture 5" descr="s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2600"/>
            <a:ext cx="2406650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4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2971800" cy="762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Oviducts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6477000" cy="5791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US" dirty="0"/>
              <a:t> Mucosa: simple columnar epithelium</a:t>
            </a:r>
          </a:p>
          <a:p>
            <a:pPr>
              <a:buFontTx/>
              <a:buNone/>
            </a:pPr>
            <a:r>
              <a:rPr lang="en-US" dirty="0"/>
              <a:t>      a. ciliated cells</a:t>
            </a:r>
          </a:p>
          <a:p>
            <a:pPr>
              <a:buFontTx/>
              <a:buNone/>
            </a:pPr>
            <a:r>
              <a:rPr lang="en-US" dirty="0"/>
              <a:t>      b. secretory cells</a:t>
            </a:r>
          </a:p>
          <a:p>
            <a:pPr>
              <a:buFontTx/>
              <a:buNone/>
            </a:pPr>
            <a:r>
              <a:rPr lang="en-US" dirty="0"/>
              <a:t>         1) supports / transports ovum</a:t>
            </a:r>
          </a:p>
          <a:p>
            <a:pPr>
              <a:buFontTx/>
              <a:buNone/>
            </a:pPr>
            <a:r>
              <a:rPr lang="en-US" dirty="0"/>
              <a:t>         2) capacitation</a:t>
            </a:r>
          </a:p>
        </p:txBody>
      </p:sp>
      <p:pic>
        <p:nvPicPr>
          <p:cNvPr id="1076228" name="Picture 4" descr="F23_18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9333" r="17471" b="15334"/>
          <a:stretch>
            <a:fillRect/>
          </a:stretch>
        </p:blipFill>
        <p:spPr bwMode="auto">
          <a:xfrm>
            <a:off x="6172200" y="1"/>
            <a:ext cx="449580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229" name="Picture 5" descr="F23_1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49638"/>
            <a:ext cx="4267200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424" b="8211"/>
          <a:stretch>
            <a:fillRect/>
          </a:stretch>
        </p:blipFill>
        <p:spPr bwMode="auto">
          <a:xfrm>
            <a:off x="990600" y="3108325"/>
            <a:ext cx="4495800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9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760C-132C-AF48-885D-597C4AD85AFE}" type="slidenum">
              <a:rPr lang="en-US"/>
              <a:pPr/>
              <a:t>23</a:t>
            </a:fld>
            <a:endParaRPr lang="en-US"/>
          </a:p>
        </p:txBody>
      </p:sp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16632"/>
            <a:ext cx="777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Uterine Cycle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Uterine Wall</a:t>
            </a:r>
          </a:p>
        </p:txBody>
      </p:sp>
      <p:pic>
        <p:nvPicPr>
          <p:cNvPr id="1361923" name="Picture 3" descr="2819UterineWal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5051" r="3268" b="46465"/>
          <a:stretch>
            <a:fillRect/>
          </a:stretch>
        </p:blipFill>
        <p:spPr bwMode="auto">
          <a:xfrm>
            <a:off x="3124200" y="3200400"/>
            <a:ext cx="525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2074912"/>
            <a:ext cx="9067800" cy="2362200"/>
          </a:xfrm>
          <a:noFill/>
          <a:ln/>
        </p:spPr>
        <p:txBody>
          <a:bodyPr/>
          <a:lstStyle/>
          <a:p>
            <a:r>
              <a:rPr lang="en-US" dirty="0"/>
              <a:t>thick, outer layer:  muscular myometrium </a:t>
            </a:r>
          </a:p>
          <a:p>
            <a:r>
              <a:rPr lang="en-US" dirty="0"/>
              <a:t>thin, inner layer:    glandular endometrium (mucosa)</a:t>
            </a:r>
          </a:p>
        </p:txBody>
      </p:sp>
    </p:spTree>
    <p:extLst>
      <p:ext uri="{BB962C8B-B14F-4D97-AF65-F5344CB8AC3E}">
        <p14:creationId xmlns:p14="http://schemas.microsoft.com/office/powerpoint/2010/main" val="81496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3350-67A5-944D-8A87-731AEE2EBDC2}" type="slidenum">
              <a:rPr lang="en-US"/>
              <a:pPr/>
              <a:t>24</a:t>
            </a:fld>
            <a:endParaRPr lang="en-US"/>
          </a:p>
        </p:txBody>
      </p:sp>
      <p:sp>
        <p:nvSpPr>
          <p:cNvPr id="1362946" name="Rectangle 2"/>
          <p:cNvSpPr>
            <a:spLocks noChangeArrowheads="1"/>
          </p:cNvSpPr>
          <p:nvPr/>
        </p:nvSpPr>
        <p:spPr bwMode="auto">
          <a:xfrm>
            <a:off x="220980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Endometrium </a:t>
            </a:r>
          </a:p>
        </p:txBody>
      </p:sp>
      <p:sp>
        <p:nvSpPr>
          <p:cNvPr id="1362947" name="Rectangle 3"/>
          <p:cNvSpPr>
            <a:spLocks noChangeArrowheads="1"/>
          </p:cNvSpPr>
          <p:nvPr/>
        </p:nvSpPr>
        <p:spPr bwMode="auto">
          <a:xfrm>
            <a:off x="409575" y="1189038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contributes about 10% of uterine mass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glandular and vascular tissues support physiological demands of growing fetus</a:t>
            </a:r>
          </a:p>
        </p:txBody>
      </p:sp>
      <p:pic>
        <p:nvPicPr>
          <p:cNvPr id="1362948" name="Picture 4" descr="2819UterineWall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5051" r="3268" b="46465"/>
          <a:stretch>
            <a:fillRect/>
          </a:stretch>
        </p:blipFill>
        <p:spPr>
          <a:xfrm>
            <a:off x="6248400" y="2066925"/>
            <a:ext cx="5943600" cy="4791075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6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63E8-FB3B-4D4F-8D63-C8B18E2CCABC}" type="slidenum">
              <a:rPr lang="en-US"/>
              <a:pPr/>
              <a:t>25</a:t>
            </a:fld>
            <a:endParaRPr lang="en-US"/>
          </a:p>
        </p:txBody>
      </p:sp>
      <p:pic>
        <p:nvPicPr>
          <p:cNvPr id="1156098" name="Picture 2" descr="002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2438400" y="609600"/>
            <a:ext cx="731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1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F9D9-27EC-944A-A864-9D940BFD2CEF}" type="slidenum">
              <a:rPr lang="en-US"/>
              <a:pPr/>
              <a:t>26</a:t>
            </a:fld>
            <a:endParaRPr lang="en-US"/>
          </a:p>
        </p:txBody>
      </p:sp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Endometrium: The Proliferative Phase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Epithelial cells of uterine glands multiply and spread across endometrial surface restore integrity of uterine epithelium</a:t>
            </a:r>
          </a:p>
          <a:p>
            <a:r>
              <a:rPr lang="en-US"/>
              <a:t>Further growth and vascularization completely restores functional zone. Occurs at same time as enlargement of primary and secondary follicles in ovary</a:t>
            </a:r>
          </a:p>
          <a:p>
            <a:r>
              <a:rPr lang="en-US"/>
              <a:t>Is stimulated and sustained by estrogens secreted by developing ovarian follicles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29AE-B45A-1F43-A124-777F0E5532FC}" type="slidenum">
              <a:rPr lang="en-US"/>
              <a:pPr/>
              <a:t>27</a:t>
            </a:fld>
            <a:endParaRPr lang="en-US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Endometrium: The Secretory Phase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Endometrial glands enlarge increase secretion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Arteries of uterine wall elongate and spiral through functional zone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Begins at ovulation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Persists as long as corpus </a:t>
            </a:r>
            <a:r>
              <a:rPr lang="en-US" sz="2400" dirty="0" err="1"/>
              <a:t>luteum</a:t>
            </a:r>
            <a:r>
              <a:rPr lang="en-US" sz="2400" dirty="0"/>
              <a:t> remains intact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Generally lasts 14 days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Corpus </a:t>
            </a:r>
            <a:r>
              <a:rPr lang="en-US" sz="2400" dirty="0" err="1"/>
              <a:t>luteum</a:t>
            </a:r>
            <a:r>
              <a:rPr lang="en-US" sz="2400" dirty="0"/>
              <a:t> makes progesterone.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Progesterone: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inhibits pituitary manufacture of LH (and FSH)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ve</a:t>
            </a:r>
            <a:r>
              <a:rPr lang="en-US" dirty="0"/>
              <a:t> got successful ovulation,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need anymore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0889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1F53-5412-8048-AE51-102F03073A7E}" type="slidenum">
              <a:rPr lang="en-US"/>
              <a:pPr/>
              <a:t>28</a:t>
            </a:fld>
            <a:endParaRPr lang="en-US"/>
          </a:p>
        </p:txBody>
      </p:sp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1524000" y="3048000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400" b="1">
              <a:latin typeface="Chalkboard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400" b="1">
              <a:latin typeface="Chalkboard" charset="0"/>
            </a:endParaRP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178944" y="762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Endometrium: Menses</a:t>
            </a:r>
            <a:r>
              <a:rPr lang="en-US" dirty="0"/>
              <a:t> </a:t>
            </a:r>
          </a:p>
        </p:txBody>
      </p:sp>
      <p:sp>
        <p:nvSpPr>
          <p:cNvPr id="136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1525" y="1219200"/>
            <a:ext cx="10929938" cy="4114800"/>
          </a:xfrm>
        </p:spPr>
        <p:txBody>
          <a:bodyPr>
            <a:noAutofit/>
          </a:bodyPr>
          <a:lstStyle/>
          <a:p>
            <a:r>
              <a:rPr lang="en-US" sz="2400" dirty="0"/>
              <a:t>Is the degeneration of functional zone:</a:t>
            </a:r>
          </a:p>
          <a:p>
            <a:pPr lvl="1"/>
            <a:r>
              <a:rPr lang="en-US" dirty="0"/>
              <a:t>occurs in patches</a:t>
            </a:r>
          </a:p>
          <a:p>
            <a:r>
              <a:rPr lang="en-US" sz="2400" dirty="0"/>
              <a:t>Is caused by constriction of spiral arteries:</a:t>
            </a:r>
          </a:p>
          <a:p>
            <a:pPr lvl="1"/>
            <a:r>
              <a:rPr lang="en-US" dirty="0"/>
              <a:t>reducing blood flow, oxygen, and nutrients</a:t>
            </a:r>
          </a:p>
          <a:p>
            <a:r>
              <a:rPr lang="en-US" sz="2400" dirty="0"/>
              <a:t>Weakened arterial walls rupture releasing blood into connective tissues of functional zone</a:t>
            </a:r>
          </a:p>
          <a:p>
            <a:r>
              <a:rPr lang="en-US" sz="2400" dirty="0"/>
              <a:t>Degenerating tissues break away, enter uterine lumen </a:t>
            </a:r>
          </a:p>
          <a:p>
            <a:r>
              <a:rPr lang="en-US" sz="2400" dirty="0"/>
              <a:t>Entire functional zone is lost through cervical </a:t>
            </a:r>
            <a:r>
              <a:rPr lang="en-US" sz="2400" dirty="0" err="1"/>
              <a:t>os</a:t>
            </a:r>
            <a:r>
              <a:rPr lang="en-US" sz="2400" dirty="0"/>
              <a:t> and vagina</a:t>
            </a:r>
          </a:p>
          <a:p>
            <a:r>
              <a:rPr lang="en-US" sz="2400" dirty="0"/>
              <a:t>Is the process of endometrial sloughing</a:t>
            </a:r>
          </a:p>
          <a:p>
            <a:r>
              <a:rPr lang="en-US" sz="2400" dirty="0"/>
              <a:t>Lasts 1–7 days</a:t>
            </a:r>
          </a:p>
          <a:p>
            <a:r>
              <a:rPr lang="en-US" sz="2400" dirty="0"/>
              <a:t>Sheds 35–50 ml blood</a:t>
            </a:r>
          </a:p>
        </p:txBody>
      </p:sp>
    </p:spTree>
    <p:extLst>
      <p:ext uri="{BB962C8B-B14F-4D97-AF65-F5344CB8AC3E}">
        <p14:creationId xmlns:p14="http://schemas.microsoft.com/office/powerpoint/2010/main" val="422254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2BB9-A6B8-6C4F-864C-0515A875AE50}" type="slidenum">
              <a:rPr lang="en-US"/>
              <a:pPr/>
              <a:t>29</a:t>
            </a:fld>
            <a:endParaRPr lang="en-US"/>
          </a:p>
        </p:txBody>
      </p:sp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Reproduction and the Menstrual Cycle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charset="0"/>
              </a:rPr>
              <a:t>The egg cell is fertile for about 48 hours after ovulation</a:t>
            </a:r>
            <a:r>
              <a:rPr lang="en-US" sz="2400" dirty="0"/>
              <a:t> </a:t>
            </a:r>
          </a:p>
          <a:p>
            <a:r>
              <a:rPr lang="en-US" sz="2400" dirty="0"/>
              <a:t>In general, fertilization occurs on days 14 and 15. </a:t>
            </a:r>
            <a:endParaRPr lang="en-US" sz="2400" baseline="30000" dirty="0"/>
          </a:p>
          <a:p>
            <a:r>
              <a:rPr lang="en-US" sz="2400" dirty="0"/>
              <a:t>Sperm cells are fertile in the reproductive tubes for about 48 hours.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If pregnancy occurs…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Estrogens and progesterone stay high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FSH and LH stay low, the endometrium continues to grow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Corpus luteum grows and dominates the ovary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birth control pills contain the combination of the hormones estrogen (ethinyl estradiol) and a progestins to prevent ovulation: inhibit FSH and LH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14DE-D877-6E4E-B10A-733797C52320}" type="slidenum">
              <a:rPr lang="en-US"/>
              <a:pPr/>
              <a:t>3</a:t>
            </a:fld>
            <a:endParaRPr lang="en-US"/>
          </a:p>
        </p:txBody>
      </p:sp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Female Reproductive System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sex hormones and functional gametes (oogenesis and ovulation)</a:t>
            </a:r>
          </a:p>
          <a:p>
            <a:r>
              <a:rPr lang="en-US" dirty="0"/>
              <a:t>Fertilization- allowing the sperm and oocyte to meet and fuse</a:t>
            </a:r>
          </a:p>
          <a:p>
            <a:r>
              <a:rPr lang="en-US" dirty="0"/>
              <a:t>Protects and supports developing embryo (pregnancy)</a:t>
            </a:r>
          </a:p>
          <a:p>
            <a:r>
              <a:rPr lang="en-US" dirty="0"/>
              <a:t>Parturition- expelling the fetus</a:t>
            </a:r>
          </a:p>
          <a:p>
            <a:r>
              <a:rPr lang="en-US" dirty="0"/>
              <a:t>Nourishes newborn infant (lactation)</a:t>
            </a:r>
          </a:p>
        </p:txBody>
      </p:sp>
    </p:spTree>
    <p:extLst>
      <p:ext uri="{BB962C8B-B14F-4D97-AF65-F5344CB8AC3E}">
        <p14:creationId xmlns:p14="http://schemas.microsoft.com/office/powerpoint/2010/main" val="2153237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56B9-D33A-E348-B540-7475F7B5C0F4}" type="slidenum">
              <a:rPr lang="en-US"/>
              <a:pPr/>
              <a:t>30</a:t>
            </a:fld>
            <a:endParaRPr lang="en-US"/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701731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Breast</a:t>
            </a:r>
          </a:p>
        </p:txBody>
      </p:sp>
      <p:pic>
        <p:nvPicPr>
          <p:cNvPr id="128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9" y="1212850"/>
            <a:ext cx="8915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84B0-80CE-734A-BD44-A0FA2CFB27F4}" type="slidenum">
              <a:rPr lang="en-US"/>
              <a:pPr/>
              <a:t>31</a:t>
            </a:fld>
            <a:endParaRPr lang="en-US"/>
          </a:p>
        </p:txBody>
      </p:sp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Menstrual Cycle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Uterus</a:t>
            </a:r>
            <a:endParaRPr lang="en-US" dirty="0"/>
          </a:p>
          <a:p>
            <a:r>
              <a:rPr lang="en-US" dirty="0"/>
              <a:t>Proliferative phase- secretory phase</a:t>
            </a:r>
          </a:p>
          <a:p>
            <a:endParaRPr lang="en-US" dirty="0"/>
          </a:p>
          <a:p>
            <a:r>
              <a:rPr lang="en-US" u="sng" dirty="0"/>
              <a:t>Ovaries</a:t>
            </a:r>
            <a:endParaRPr lang="en-US" dirty="0"/>
          </a:p>
          <a:p>
            <a:r>
              <a:rPr lang="en-US" dirty="0"/>
              <a:t>Follicular phase</a:t>
            </a:r>
            <a:r>
              <a:rPr lang="en-US"/>
              <a:t>-luteal phase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Breasts</a:t>
            </a:r>
            <a:endParaRPr lang="en-US" dirty="0"/>
          </a:p>
          <a:p>
            <a:r>
              <a:rPr lang="en-US" dirty="0"/>
              <a:t>Quiescent phase- proliferative phase</a:t>
            </a:r>
          </a:p>
        </p:txBody>
      </p:sp>
    </p:spTree>
    <p:extLst>
      <p:ext uri="{BB962C8B-B14F-4D97-AF65-F5344CB8AC3E}">
        <p14:creationId xmlns:p14="http://schemas.microsoft.com/office/powerpoint/2010/main" val="1718685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2449E-C1C9-D84E-B370-4F31AF9E1C9E}" type="slidenum">
              <a:rPr lang="en-US"/>
              <a:pPr/>
              <a:t>32</a:t>
            </a:fld>
            <a:endParaRPr lang="en-US"/>
          </a:p>
        </p:txBody>
      </p:sp>
      <p:sp>
        <p:nvSpPr>
          <p:cNvPr id="1290243" name="Rectangle 3"/>
          <p:cNvSpPr>
            <a:spLocks noChangeArrowheads="1"/>
          </p:cNvSpPr>
          <p:nvPr/>
        </p:nvSpPr>
        <p:spPr bwMode="auto">
          <a:xfrm>
            <a:off x="152400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320322"/>
            <a:ext cx="9144000" cy="480131"/>
          </a:xfr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Endocrine Regulation of the Female Reproductive Cycle</a:t>
            </a:r>
          </a:p>
        </p:txBody>
      </p:sp>
      <p:pic>
        <p:nvPicPr>
          <p:cNvPr id="129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1413"/>
            <a:ext cx="8534400" cy="53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0C91-34BF-434F-BE85-343C6BC71208}" type="slidenum">
              <a:rPr lang="en-US"/>
              <a:pPr/>
              <a:t>33</a:t>
            </a:fld>
            <a:endParaRPr lang="en-US"/>
          </a:p>
        </p:txBody>
      </p:sp>
      <p:sp>
        <p:nvSpPr>
          <p:cNvPr id="1291267" name="Rectangle 3"/>
          <p:cNvSpPr>
            <a:spLocks noChangeArrowheads="1"/>
          </p:cNvSpPr>
          <p:nvPr/>
        </p:nvSpPr>
        <p:spPr bwMode="auto">
          <a:xfrm>
            <a:off x="152400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68" name="Rectangle 4"/>
          <p:cNvSpPr>
            <a:spLocks noChangeArrowheads="1"/>
          </p:cNvSpPr>
          <p:nvPr/>
        </p:nvSpPr>
        <p:spPr bwMode="auto">
          <a:xfrm>
            <a:off x="1524000" y="1066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23950"/>
            <a:ext cx="6934200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1203255F-072E-F045-A609-4EC523492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20322"/>
            <a:ext cx="9144000" cy="480131"/>
          </a:xfr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Endocrine Regulation of the Female Reproductive Cycle</a:t>
            </a:r>
          </a:p>
        </p:txBody>
      </p:sp>
    </p:spTree>
    <p:extLst>
      <p:ext uri="{BB962C8B-B14F-4D97-AF65-F5344CB8AC3E}">
        <p14:creationId xmlns:p14="http://schemas.microsoft.com/office/powerpoint/2010/main" val="5830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8" grpId="0" animBg="1"/>
      <p:bldP spid="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616E-6824-6743-AFBC-724AAFB4A288}" type="slidenum">
              <a:rPr lang="en-US"/>
              <a:pPr/>
              <a:t>34</a:t>
            </a:fld>
            <a:endParaRPr lang="en-US"/>
          </a:p>
        </p:txBody>
      </p:sp>
      <p:sp>
        <p:nvSpPr>
          <p:cNvPr id="1289219" name="Rectangle 3"/>
          <p:cNvSpPr>
            <a:spLocks noChangeArrowheads="1"/>
          </p:cNvSpPr>
          <p:nvPr/>
        </p:nvSpPr>
        <p:spPr bwMode="auto">
          <a:xfrm>
            <a:off x="152400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738313" y="180918"/>
            <a:ext cx="9615487" cy="701731"/>
          </a:xfr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Endocrine Regulation of Ovarian Activity</a:t>
            </a:r>
          </a:p>
        </p:txBody>
      </p:sp>
      <p:pic>
        <p:nvPicPr>
          <p:cNvPr id="128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33476"/>
            <a:ext cx="57912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2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036B-5020-4B4D-9FEF-6739DA7A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Human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1F73-86A3-9249-B5A0-29363398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09" y="1014761"/>
            <a:ext cx="10236819" cy="5252224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Largely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birth</a:t>
            </a:r>
            <a:endParaRPr lang="de-DE" dirty="0"/>
          </a:p>
          <a:p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striking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3rd-8th </a:t>
            </a:r>
            <a:r>
              <a:rPr lang="de-DE" dirty="0" err="1"/>
              <a:t>week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embryonic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period</a:t>
            </a:r>
            <a:r>
              <a:rPr lang="de-DE" dirty="0"/>
              <a:t>, at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all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Fetal </a:t>
            </a:r>
            <a:r>
              <a:rPr lang="de-DE" dirty="0" err="1">
                <a:solidFill>
                  <a:srgbClr val="FF0000"/>
                </a:solidFill>
              </a:rPr>
              <a:t>period</a:t>
            </a:r>
            <a:r>
              <a:rPr lang="de-DE" dirty="0"/>
              <a:t>, 9th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birth</a:t>
            </a:r>
            <a:r>
              <a:rPr lang="de-DE" dirty="0"/>
              <a:t>: </a:t>
            </a:r>
            <a:r>
              <a:rPr lang="de-DE" dirty="0" err="1"/>
              <a:t>differentiation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tissues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organs</a:t>
            </a:r>
            <a:endParaRPr lang="de-DE" dirty="0"/>
          </a:p>
          <a:p>
            <a:endParaRPr lang="de-DE" dirty="0"/>
          </a:p>
          <a:p>
            <a:r>
              <a:rPr lang="de-DE" dirty="0"/>
              <a:t>After </a:t>
            </a:r>
            <a:r>
              <a:rPr lang="de-DE" dirty="0" err="1"/>
              <a:t>birth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teeth</a:t>
            </a:r>
            <a:r>
              <a:rPr lang="de-DE" dirty="0"/>
              <a:t>, </a:t>
            </a:r>
            <a:r>
              <a:rPr lang="de-DE" dirty="0" err="1"/>
              <a:t>breasts</a:t>
            </a:r>
            <a:endParaRPr lang="de-DE" dirty="0"/>
          </a:p>
          <a:p>
            <a:pPr lvl="1"/>
            <a:r>
              <a:rPr lang="de-DE" dirty="0"/>
              <a:t>Brain </a:t>
            </a:r>
            <a:r>
              <a:rPr lang="de-DE" dirty="0" err="1"/>
              <a:t>triples</a:t>
            </a:r>
            <a:r>
              <a:rPr lang="de-DE" dirty="0"/>
              <a:t> in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birth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16 </a:t>
            </a:r>
            <a:r>
              <a:rPr lang="de-DE" dirty="0" err="1"/>
              <a:t>years</a:t>
            </a:r>
            <a:endParaRPr lang="de-DE" dirty="0"/>
          </a:p>
          <a:p>
            <a:pPr lvl="1"/>
            <a:r>
              <a:rPr lang="de-DE" dirty="0"/>
              <a:t>Most </a:t>
            </a:r>
            <a:r>
              <a:rPr lang="de-DE" dirty="0" err="1"/>
              <a:t>developmental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25</a:t>
            </a:r>
          </a:p>
          <a:p>
            <a:pPr lvl="1"/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7C2EB-8B3E-3E4A-B25A-4462ACE9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D8E8-F5D1-C449-B481-B300C9EF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D77D-AE32-F040-9E62-DB3D2B7CF9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3BEA-C13C-1046-BA66-48ADB69CF325}" type="slidenum">
              <a:rPr lang="en-US"/>
              <a:pPr/>
              <a:t>4</a:t>
            </a:fld>
            <a:endParaRPr lang="en-US"/>
          </a:p>
        </p:txBody>
      </p:sp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60960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>Female Reproductive Cycle Hormonal Control 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Involves secretions of pituitary gland and gonads</a:t>
            </a:r>
          </a:p>
          <a:p>
            <a:pPr>
              <a:lnSpc>
                <a:spcPct val="90000"/>
              </a:lnSpc>
            </a:pPr>
            <a:r>
              <a:rPr lang="en-US" dirty="0"/>
              <a:t>Forms a complex pattern that coordinates ovarian and uterine cycles and affects the breast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500" dirty="0">
                <a:solidFill>
                  <a:srgbClr val="FF0000"/>
                </a:solidFill>
              </a:rPr>
              <a:t>Main hormones regulating menstrual cycle: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Follicle stimulating hormone (FSH)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stimulates follicular development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Luteinizing hormone (LH)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maintains structure and secretory function of corpus luteum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Estrogens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have multiple functions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Progesterone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stimulates endometrial growth and secretion</a:t>
            </a:r>
          </a:p>
        </p:txBody>
      </p:sp>
    </p:spTree>
    <p:extLst>
      <p:ext uri="{BB962C8B-B14F-4D97-AF65-F5344CB8AC3E}">
        <p14:creationId xmlns:p14="http://schemas.microsoft.com/office/powerpoint/2010/main" val="46708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C46C-709D-7247-9611-7B57D8E0FC55}" type="slidenum">
              <a:rPr lang="en-US"/>
              <a:pPr/>
              <a:t>5</a:t>
            </a:fld>
            <a:endParaRPr lang="en-US"/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Organs of Female Reproductive System 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2609" y="1844824"/>
            <a:ext cx="7772400" cy="4114800"/>
          </a:xfrm>
        </p:spPr>
        <p:txBody>
          <a:bodyPr/>
          <a:lstStyle/>
          <a:p>
            <a:r>
              <a:rPr lang="en-US" dirty="0"/>
              <a:t>Ovaries</a:t>
            </a:r>
          </a:p>
          <a:p>
            <a:r>
              <a:rPr lang="en-US" dirty="0"/>
              <a:t>Fallopian tubes</a:t>
            </a:r>
          </a:p>
          <a:p>
            <a:r>
              <a:rPr lang="en-US" dirty="0"/>
              <a:t>Uterus</a:t>
            </a:r>
          </a:p>
          <a:p>
            <a:r>
              <a:rPr lang="en-US" dirty="0"/>
              <a:t>Vagina</a:t>
            </a:r>
          </a:p>
          <a:p>
            <a:r>
              <a:rPr lang="en-US" dirty="0"/>
              <a:t>External genitalia</a:t>
            </a:r>
          </a:p>
        </p:txBody>
      </p:sp>
      <p:pic>
        <p:nvPicPr>
          <p:cNvPr id="1175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12526" r="2773" b="11108"/>
          <a:stretch>
            <a:fillRect/>
          </a:stretch>
        </p:blipFill>
        <p:spPr bwMode="auto">
          <a:xfrm>
            <a:off x="4876800" y="1066801"/>
            <a:ext cx="5715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9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30th 2007</a:t>
            </a:r>
            <a:endParaRPr lang="en-US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78D9-1612-8642-BB83-49BFC1941F87}" type="slidenum">
              <a:rPr lang="en-US"/>
              <a:pPr/>
              <a:t>6</a:t>
            </a:fld>
            <a:endParaRPr lang="en-US"/>
          </a:p>
        </p:txBody>
      </p:sp>
      <p:pic>
        <p:nvPicPr>
          <p:cNvPr id="133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08038"/>
            <a:ext cx="7924800" cy="57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A14F94F-3AFD-E74A-8D1B-C78AAD96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34271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kern="0" dirty="0"/>
              <a:t>Female Reproductive System</a:t>
            </a:r>
            <a:r>
              <a:rPr lang="en-US" kern="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812A0-02F0-3C10-FA74-83DABC7A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91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Molecular Endocrinology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0480-39FC-364E-89E6-E5A7D4743E0C}" type="slidenum">
              <a:rPr lang="en-US"/>
              <a:pPr/>
              <a:t>7</a:t>
            </a:fld>
            <a:endParaRPr lang="en-US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1" y="571500"/>
            <a:ext cx="12330112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2 almond shaped glands, either side of uterus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5 cm long, 2.5 cm wide, 8mm thick, weigh 6–8 g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they develop &amp; expel 1 ovum/month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there are 2 million primary oocytes in the ovary of a newborn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by adolescence about 40,000 remain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during a lifetime a woman releases about 400 become secondary oocytes and fully mature to eggs for fertilization</a:t>
            </a:r>
          </a:p>
          <a:p>
            <a:pPr marL="609600" indent="-609600">
              <a:lnSpc>
                <a:spcPct val="80000"/>
              </a:lnSpc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the follicles in the ovaries produce the female sex hormones, progesterone and estrogen as well as </a:t>
            </a:r>
            <a:r>
              <a:rPr lang="en-US" sz="8000" dirty="0" err="1"/>
              <a:t>inhibin</a:t>
            </a:r>
            <a:endParaRPr lang="en-US" sz="8000" dirty="0"/>
          </a:p>
          <a:p>
            <a:pPr marL="0" indent="0">
              <a:lnSpc>
                <a:spcPct val="80000"/>
              </a:lnSpc>
              <a:buNone/>
            </a:pPr>
            <a:endParaRPr lang="en-US" sz="8000" dirty="0"/>
          </a:p>
          <a:p>
            <a:pPr marL="609600" indent="-609600">
              <a:lnSpc>
                <a:spcPct val="80000"/>
              </a:lnSpc>
            </a:pPr>
            <a:r>
              <a:rPr lang="en-US" sz="8000" dirty="0"/>
              <a:t>these hormones prepare the uterus for implantation of the fertilized egg </a:t>
            </a:r>
          </a:p>
          <a:p>
            <a:pPr marL="609600" indent="-609600">
              <a:buNone/>
            </a:pPr>
            <a:endParaRPr lang="en-US" sz="1600" dirty="0"/>
          </a:p>
          <a:p>
            <a:pPr marL="990600" lvl="1" indent="-533400"/>
            <a:endParaRPr lang="en-US" sz="1600" dirty="0"/>
          </a:p>
          <a:p>
            <a:pPr marL="990600" lvl="1" indent="-53340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19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1A-DBE1-944C-903E-0E35E321967E}" type="slidenum">
              <a:rPr lang="en-US"/>
              <a:pPr/>
              <a:t>8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92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8684" y="1274763"/>
            <a:ext cx="5785945" cy="41148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Contain germinal cells</a:t>
            </a:r>
          </a:p>
          <a:p>
            <a:pPr lvl="1"/>
            <a:r>
              <a:rPr lang="en-US" sz="2000" dirty="0"/>
              <a:t>Contain endocrine producing cells</a:t>
            </a:r>
          </a:p>
          <a:p>
            <a:pPr lvl="2"/>
            <a:r>
              <a:rPr lang="en-US" dirty="0"/>
              <a:t>Thecal </a:t>
            </a:r>
          </a:p>
          <a:p>
            <a:pPr lvl="2"/>
            <a:r>
              <a:rPr lang="en-US" dirty="0"/>
              <a:t>Granulosa</a:t>
            </a:r>
          </a:p>
          <a:p>
            <a:pPr lvl="1"/>
            <a:r>
              <a:rPr lang="en-US" sz="2000" dirty="0"/>
              <a:t>Determine secondary structures and sexual characteristics</a:t>
            </a:r>
          </a:p>
        </p:txBody>
      </p:sp>
      <p:pic>
        <p:nvPicPr>
          <p:cNvPr id="1043460" name="Picture 4" descr="FG24_1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3702" r="4445" b="10426"/>
          <a:stretch>
            <a:fillRect/>
          </a:stretch>
        </p:blipFill>
        <p:spPr bwMode="auto">
          <a:xfrm>
            <a:off x="711873" y="3626504"/>
            <a:ext cx="4019550" cy="29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461" name="Picture 5" descr="FG24_1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4445" b="8951"/>
          <a:stretch>
            <a:fillRect/>
          </a:stretch>
        </p:blipFill>
        <p:spPr bwMode="auto">
          <a:xfrm>
            <a:off x="7691440" y="3384605"/>
            <a:ext cx="4181475" cy="34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5D8-4875-E242-AB71-42C791322A72}" type="slidenum">
              <a:rPr lang="en-US"/>
              <a:pPr/>
              <a:t>9</a:t>
            </a:fld>
            <a:endParaRPr lang="en-US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48446"/>
            <a:ext cx="7772400" cy="701731"/>
          </a:xfrm>
        </p:spPr>
        <p:txBody>
          <a:bodyPr>
            <a:spAutoFit/>
          </a:bodyPr>
          <a:lstStyle/>
          <a:p>
            <a:r>
              <a:rPr lang="en-US"/>
              <a:t>Oogenesis (ovum production)</a:t>
            </a:r>
          </a:p>
        </p:txBody>
      </p:sp>
      <p:pic>
        <p:nvPicPr>
          <p:cNvPr id="134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/>
          <a:stretch>
            <a:fillRect/>
          </a:stretch>
        </p:blipFill>
        <p:spPr bwMode="auto">
          <a:xfrm>
            <a:off x="1828800" y="1052512"/>
            <a:ext cx="35274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40420" name="Text Box 4"/>
          <p:cNvSpPr txBox="1">
            <a:spLocks noChangeArrowheads="1"/>
          </p:cNvSpPr>
          <p:nvPr/>
        </p:nvSpPr>
        <p:spPr bwMode="auto">
          <a:xfrm>
            <a:off x="5657850" y="965706"/>
            <a:ext cx="6172200" cy="535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Begins before birth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1800" dirty="0">
                <a:latin typeface="Chalkboard" charset="0"/>
              </a:rPr>
              <a:t>	Oogonia migrate to ovary from yolk sac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endParaRPr lang="en-US" sz="2000" dirty="0">
              <a:latin typeface="Chalkboard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Accelerates at puberty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2000" dirty="0">
              <a:latin typeface="Chalkboard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Ends at menopause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 dirty="0">
              <a:latin typeface="Chalkboard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Primary oocytes remain in suspended development until puberty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2000" dirty="0">
              <a:latin typeface="Chalkboard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At puberty: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halkboard" charset="0"/>
              </a:rPr>
              <a:t>rising FSH triggers start of ovarian cycle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halkboard" charset="0"/>
              </a:rPr>
              <a:t>Each month thereafter: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halkboard" charset="0"/>
              </a:rPr>
              <a:t>some 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primary oocytes</a:t>
            </a:r>
            <a:r>
              <a:rPr lang="en-US" sz="2000" dirty="0">
                <a:latin typeface="Chalkboard" charset="0"/>
              </a:rPr>
              <a:t> are stimulated to develop further</a:t>
            </a:r>
          </a:p>
        </p:txBody>
      </p:sp>
    </p:spTree>
    <p:extLst>
      <p:ext uri="{BB962C8B-B14F-4D97-AF65-F5344CB8AC3E}">
        <p14:creationId xmlns:p14="http://schemas.microsoft.com/office/powerpoint/2010/main" val="11571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1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1400</Words>
  <Application>Microsoft Macintosh PowerPoint</Application>
  <PresentationFormat>Widescreen</PresentationFormat>
  <Paragraphs>322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Chalkboard</vt:lpstr>
      <vt:lpstr>Symbol</vt:lpstr>
      <vt:lpstr>Times</vt:lpstr>
      <vt:lpstr>Office Theme</vt:lpstr>
      <vt:lpstr>Female Reproductive Endocrinology</vt:lpstr>
      <vt:lpstr>Male &amp; Female Reproductive Systems </vt:lpstr>
      <vt:lpstr>The Female Reproductive System</vt:lpstr>
      <vt:lpstr> Female Reproductive Cycle Hormonal Control  </vt:lpstr>
      <vt:lpstr>Organs of Female Reproductive System </vt:lpstr>
      <vt:lpstr>PowerPoint Presentation</vt:lpstr>
      <vt:lpstr>Ovaries</vt:lpstr>
      <vt:lpstr>Ovaries</vt:lpstr>
      <vt:lpstr>Oogenesis (ovum production)</vt:lpstr>
      <vt:lpstr>Role of LH in Ovarian Function</vt:lpstr>
      <vt:lpstr>Ovarian Follicles</vt:lpstr>
      <vt:lpstr>Follicle Development</vt:lpstr>
      <vt:lpstr>Follicle Development</vt:lpstr>
      <vt:lpstr>Follicle Development</vt:lpstr>
      <vt:lpstr>Follicle Development</vt:lpstr>
      <vt:lpstr>Corpus Luteum</vt:lpstr>
      <vt:lpstr>LH and FSH action on the preovulatory follicle</vt:lpstr>
      <vt:lpstr>PowerPoint Presentation</vt:lpstr>
      <vt:lpstr>Fallopian Tubes</vt:lpstr>
      <vt:lpstr>The Uterine Tubes</vt:lpstr>
      <vt:lpstr>Oviducts</vt:lpstr>
      <vt:lpstr>Oviducts</vt:lpstr>
      <vt:lpstr>Uterine Cycle   The Uterine Wall</vt:lpstr>
      <vt:lpstr>PowerPoint Presentation</vt:lpstr>
      <vt:lpstr>PowerPoint Presentation</vt:lpstr>
      <vt:lpstr>Endometrium: The Proliferative Phase</vt:lpstr>
      <vt:lpstr>Endometrium: The Secretory Phase</vt:lpstr>
      <vt:lpstr>Endometrium: Menses </vt:lpstr>
      <vt:lpstr>Reproduction and the Menstrual Cycle</vt:lpstr>
      <vt:lpstr>The Breast</vt:lpstr>
      <vt:lpstr>Menstrual Cycle</vt:lpstr>
      <vt:lpstr>Endocrine Regulation of the Female Reproductive Cycle</vt:lpstr>
      <vt:lpstr>Endocrine Regulation of the Female Reproductive Cycle</vt:lpstr>
      <vt:lpstr>Endocrine Regulation of Ovarian Activity</vt:lpstr>
      <vt:lpstr>Human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Cathrin Brisken</cp:lastModifiedBy>
  <cp:revision>10</cp:revision>
  <dcterms:created xsi:type="dcterms:W3CDTF">2022-11-20T15:27:19Z</dcterms:created>
  <dcterms:modified xsi:type="dcterms:W3CDTF">2024-11-19T10:01:08Z</dcterms:modified>
</cp:coreProperties>
</file>